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EF39AF-957A-4775-847F-DB1AC90A76F9}" v="102" dt="2021-02-06T15:41:14.2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71" autoAdjust="0"/>
    <p:restoredTop sz="96357" autoAdjust="0"/>
  </p:normalViewPr>
  <p:slideViewPr>
    <p:cSldViewPr snapToGrid="0">
      <p:cViewPr varScale="1">
        <p:scale>
          <a:sx n="114" d="100"/>
          <a:sy n="114" d="100"/>
        </p:scale>
        <p:origin x="3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[Historic_Nashville_City_Cemetery_Interments__1846-1979_RG.xlsx]Burials_Per_Year!PivotTable8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Burials by Year</a:t>
            </a:r>
          </a:p>
        </c:rich>
      </c:tx>
      <c:layout>
        <c:manualLayout>
          <c:xMode val="edge"/>
          <c:yMode val="edge"/>
          <c:x val="0.29553254129014206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1750" cap="rnd">
            <a:solidFill>
              <a:schemeClr val="accent1"/>
            </a:solidFill>
            <a:round/>
          </a:ln>
          <a:effectLst/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2700">
              <a:solidFill>
                <a:schemeClr val="lt2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1750" cap="rnd">
            <a:solidFill>
              <a:schemeClr val="accent1"/>
            </a:solidFill>
            <a:round/>
          </a:ln>
          <a:effectLst/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2700">
              <a:solidFill>
                <a:schemeClr val="lt2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tint val="96000"/>
                  <a:lumMod val="100000"/>
                </a:schemeClr>
              </a:gs>
              <a:gs pos="78000">
                <a:schemeClr val="accent1">
                  <a:shade val="94000"/>
                  <a:lumMod val="94000"/>
                </a:schemeClr>
              </a:gs>
            </a:gsLst>
            <a:lin ang="5400000" scaled="0"/>
          </a:gradFill>
          <a:ln w="31750" cap="rnd">
            <a:solidFill>
              <a:schemeClr val="accent1"/>
            </a:solidFill>
            <a:round/>
          </a:ln>
          <a:effectLst/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2700">
              <a:solidFill>
                <a:schemeClr val="lt2"/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3562666388685579"/>
          <c:y val="0.13643721584602342"/>
          <c:w val="0.83735631131440047"/>
          <c:h val="0.61538119403485869"/>
        </c:manualLayout>
      </c:layout>
      <c:lineChart>
        <c:grouping val="standard"/>
        <c:varyColors val="0"/>
        <c:ser>
          <c:idx val="0"/>
          <c:order val="0"/>
          <c:tx>
            <c:strRef>
              <c:f>Burials_Per_Year!$B$5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Burials_Per_Year!$A$6:$A$134</c:f>
              <c:strCache>
                <c:ptCount val="128"/>
                <c:pt idx="0">
                  <c:v>1846</c:v>
                </c:pt>
                <c:pt idx="1">
                  <c:v>1847</c:v>
                </c:pt>
                <c:pt idx="2">
                  <c:v>1848</c:v>
                </c:pt>
                <c:pt idx="3">
                  <c:v>1849</c:v>
                </c:pt>
                <c:pt idx="4">
                  <c:v>1850</c:v>
                </c:pt>
                <c:pt idx="5">
                  <c:v>1851</c:v>
                </c:pt>
                <c:pt idx="6">
                  <c:v>1852</c:v>
                </c:pt>
                <c:pt idx="7">
                  <c:v>1853</c:v>
                </c:pt>
                <c:pt idx="8">
                  <c:v>1854</c:v>
                </c:pt>
                <c:pt idx="9">
                  <c:v>1855</c:v>
                </c:pt>
                <c:pt idx="10">
                  <c:v>1856</c:v>
                </c:pt>
                <c:pt idx="11">
                  <c:v>1857</c:v>
                </c:pt>
                <c:pt idx="12">
                  <c:v>1858</c:v>
                </c:pt>
                <c:pt idx="13">
                  <c:v>1859</c:v>
                </c:pt>
                <c:pt idx="14">
                  <c:v>1860</c:v>
                </c:pt>
                <c:pt idx="15">
                  <c:v>1861</c:v>
                </c:pt>
                <c:pt idx="16">
                  <c:v>1862</c:v>
                </c:pt>
                <c:pt idx="17">
                  <c:v>1863</c:v>
                </c:pt>
                <c:pt idx="18">
                  <c:v>1864</c:v>
                </c:pt>
                <c:pt idx="19">
                  <c:v>1865</c:v>
                </c:pt>
                <c:pt idx="20">
                  <c:v>1866</c:v>
                </c:pt>
                <c:pt idx="21">
                  <c:v>1867</c:v>
                </c:pt>
                <c:pt idx="22">
                  <c:v>1868</c:v>
                </c:pt>
                <c:pt idx="23">
                  <c:v>1869</c:v>
                </c:pt>
                <c:pt idx="24">
                  <c:v>1870</c:v>
                </c:pt>
                <c:pt idx="25">
                  <c:v>1871</c:v>
                </c:pt>
                <c:pt idx="26">
                  <c:v>1872</c:v>
                </c:pt>
                <c:pt idx="27">
                  <c:v>1873</c:v>
                </c:pt>
                <c:pt idx="28">
                  <c:v>1874</c:v>
                </c:pt>
                <c:pt idx="29">
                  <c:v>1875</c:v>
                </c:pt>
                <c:pt idx="30">
                  <c:v>1876</c:v>
                </c:pt>
                <c:pt idx="31">
                  <c:v>1877</c:v>
                </c:pt>
                <c:pt idx="32">
                  <c:v>1878</c:v>
                </c:pt>
                <c:pt idx="33">
                  <c:v>1879</c:v>
                </c:pt>
                <c:pt idx="34">
                  <c:v>1880</c:v>
                </c:pt>
                <c:pt idx="35">
                  <c:v>1881</c:v>
                </c:pt>
                <c:pt idx="36">
                  <c:v>1882</c:v>
                </c:pt>
                <c:pt idx="37">
                  <c:v>1883</c:v>
                </c:pt>
                <c:pt idx="38">
                  <c:v>1884</c:v>
                </c:pt>
                <c:pt idx="39">
                  <c:v>1885</c:v>
                </c:pt>
                <c:pt idx="40">
                  <c:v>1886</c:v>
                </c:pt>
                <c:pt idx="41">
                  <c:v>1887</c:v>
                </c:pt>
                <c:pt idx="42">
                  <c:v>1888</c:v>
                </c:pt>
                <c:pt idx="43">
                  <c:v>1889</c:v>
                </c:pt>
                <c:pt idx="44">
                  <c:v>1890</c:v>
                </c:pt>
                <c:pt idx="45">
                  <c:v>1891</c:v>
                </c:pt>
                <c:pt idx="46">
                  <c:v>1892</c:v>
                </c:pt>
                <c:pt idx="47">
                  <c:v>1893</c:v>
                </c:pt>
                <c:pt idx="48">
                  <c:v>1894</c:v>
                </c:pt>
                <c:pt idx="49">
                  <c:v>1895</c:v>
                </c:pt>
                <c:pt idx="50">
                  <c:v>1896</c:v>
                </c:pt>
                <c:pt idx="51">
                  <c:v>1897</c:v>
                </c:pt>
                <c:pt idx="52">
                  <c:v>1898</c:v>
                </c:pt>
                <c:pt idx="53">
                  <c:v>1899</c:v>
                </c:pt>
                <c:pt idx="54">
                  <c:v>1900</c:v>
                </c:pt>
                <c:pt idx="55">
                  <c:v>1901</c:v>
                </c:pt>
                <c:pt idx="56">
                  <c:v>1902</c:v>
                </c:pt>
                <c:pt idx="57">
                  <c:v>1903</c:v>
                </c:pt>
                <c:pt idx="58">
                  <c:v>1904</c:v>
                </c:pt>
                <c:pt idx="59">
                  <c:v>1905</c:v>
                </c:pt>
                <c:pt idx="60">
                  <c:v>1906</c:v>
                </c:pt>
                <c:pt idx="61">
                  <c:v>1907</c:v>
                </c:pt>
                <c:pt idx="62">
                  <c:v>1908</c:v>
                </c:pt>
                <c:pt idx="63">
                  <c:v>1909</c:v>
                </c:pt>
                <c:pt idx="64">
                  <c:v>1910</c:v>
                </c:pt>
                <c:pt idx="65">
                  <c:v>1911</c:v>
                </c:pt>
                <c:pt idx="66">
                  <c:v>1912</c:v>
                </c:pt>
                <c:pt idx="67">
                  <c:v>1913</c:v>
                </c:pt>
                <c:pt idx="68">
                  <c:v>1914</c:v>
                </c:pt>
                <c:pt idx="69">
                  <c:v>1915</c:v>
                </c:pt>
                <c:pt idx="70">
                  <c:v>1916</c:v>
                </c:pt>
                <c:pt idx="71">
                  <c:v>1917</c:v>
                </c:pt>
                <c:pt idx="72">
                  <c:v>1918</c:v>
                </c:pt>
                <c:pt idx="73">
                  <c:v>1919</c:v>
                </c:pt>
                <c:pt idx="74">
                  <c:v>1920</c:v>
                </c:pt>
                <c:pt idx="75">
                  <c:v>1921</c:v>
                </c:pt>
                <c:pt idx="76">
                  <c:v>1922</c:v>
                </c:pt>
                <c:pt idx="77">
                  <c:v>1923</c:v>
                </c:pt>
                <c:pt idx="78">
                  <c:v>1924</c:v>
                </c:pt>
                <c:pt idx="79">
                  <c:v>1925</c:v>
                </c:pt>
                <c:pt idx="80">
                  <c:v>1926</c:v>
                </c:pt>
                <c:pt idx="81">
                  <c:v>1927</c:v>
                </c:pt>
                <c:pt idx="82">
                  <c:v>1928</c:v>
                </c:pt>
                <c:pt idx="83">
                  <c:v>1929</c:v>
                </c:pt>
                <c:pt idx="84">
                  <c:v>1930</c:v>
                </c:pt>
                <c:pt idx="85">
                  <c:v>1931</c:v>
                </c:pt>
                <c:pt idx="86">
                  <c:v>1932</c:v>
                </c:pt>
                <c:pt idx="87">
                  <c:v>1933</c:v>
                </c:pt>
                <c:pt idx="88">
                  <c:v>1934</c:v>
                </c:pt>
                <c:pt idx="89">
                  <c:v>1935</c:v>
                </c:pt>
                <c:pt idx="90">
                  <c:v>1936</c:v>
                </c:pt>
                <c:pt idx="91">
                  <c:v>1937</c:v>
                </c:pt>
                <c:pt idx="92">
                  <c:v>1938</c:v>
                </c:pt>
                <c:pt idx="93">
                  <c:v>1939</c:v>
                </c:pt>
                <c:pt idx="94">
                  <c:v>1940</c:v>
                </c:pt>
                <c:pt idx="95">
                  <c:v>1941</c:v>
                </c:pt>
                <c:pt idx="96">
                  <c:v>1942</c:v>
                </c:pt>
                <c:pt idx="97">
                  <c:v>1943</c:v>
                </c:pt>
                <c:pt idx="98">
                  <c:v>1944</c:v>
                </c:pt>
                <c:pt idx="99">
                  <c:v>1945</c:v>
                </c:pt>
                <c:pt idx="100">
                  <c:v>1946</c:v>
                </c:pt>
                <c:pt idx="101">
                  <c:v>1947</c:v>
                </c:pt>
                <c:pt idx="102">
                  <c:v>1948</c:v>
                </c:pt>
                <c:pt idx="103">
                  <c:v>1949</c:v>
                </c:pt>
                <c:pt idx="104">
                  <c:v>1950</c:v>
                </c:pt>
                <c:pt idx="105">
                  <c:v>1951</c:v>
                </c:pt>
                <c:pt idx="106">
                  <c:v>1952</c:v>
                </c:pt>
                <c:pt idx="107">
                  <c:v>1953</c:v>
                </c:pt>
                <c:pt idx="108">
                  <c:v>1954</c:v>
                </c:pt>
                <c:pt idx="109">
                  <c:v>1955</c:v>
                </c:pt>
                <c:pt idx="110">
                  <c:v>1956</c:v>
                </c:pt>
                <c:pt idx="111">
                  <c:v>1957</c:v>
                </c:pt>
                <c:pt idx="112">
                  <c:v>1958</c:v>
                </c:pt>
                <c:pt idx="113">
                  <c:v>1959</c:v>
                </c:pt>
                <c:pt idx="114">
                  <c:v>1960</c:v>
                </c:pt>
                <c:pt idx="115">
                  <c:v>1961</c:v>
                </c:pt>
                <c:pt idx="116">
                  <c:v>1962</c:v>
                </c:pt>
                <c:pt idx="117">
                  <c:v>1964</c:v>
                </c:pt>
                <c:pt idx="118">
                  <c:v>1966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1971</c:v>
                </c:pt>
                <c:pt idx="123">
                  <c:v>1972</c:v>
                </c:pt>
                <c:pt idx="124">
                  <c:v>1974</c:v>
                </c:pt>
                <c:pt idx="125">
                  <c:v>1977</c:v>
                </c:pt>
                <c:pt idx="126">
                  <c:v>1978</c:v>
                </c:pt>
                <c:pt idx="127">
                  <c:v>1979</c:v>
                </c:pt>
              </c:strCache>
            </c:strRef>
          </c:cat>
          <c:val>
            <c:numRef>
              <c:f>Burials_Per_Year!$B$6:$B$134</c:f>
              <c:numCache>
                <c:formatCode>General</c:formatCode>
                <c:ptCount val="128"/>
                <c:pt idx="0">
                  <c:v>246</c:v>
                </c:pt>
                <c:pt idx="1">
                  <c:v>476</c:v>
                </c:pt>
                <c:pt idx="2">
                  <c:v>447</c:v>
                </c:pt>
                <c:pt idx="3">
                  <c:v>745</c:v>
                </c:pt>
                <c:pt idx="4">
                  <c:v>809</c:v>
                </c:pt>
                <c:pt idx="5">
                  <c:v>385</c:v>
                </c:pt>
                <c:pt idx="6">
                  <c:v>552</c:v>
                </c:pt>
                <c:pt idx="7">
                  <c:v>429</c:v>
                </c:pt>
                <c:pt idx="8">
                  <c:v>596</c:v>
                </c:pt>
                <c:pt idx="9">
                  <c:v>476</c:v>
                </c:pt>
                <c:pt idx="10">
                  <c:v>428</c:v>
                </c:pt>
                <c:pt idx="11">
                  <c:v>402</c:v>
                </c:pt>
                <c:pt idx="12">
                  <c:v>415</c:v>
                </c:pt>
                <c:pt idx="13">
                  <c:v>482</c:v>
                </c:pt>
                <c:pt idx="14">
                  <c:v>575</c:v>
                </c:pt>
                <c:pt idx="15">
                  <c:v>455</c:v>
                </c:pt>
                <c:pt idx="16">
                  <c:v>627</c:v>
                </c:pt>
                <c:pt idx="17">
                  <c:v>836</c:v>
                </c:pt>
                <c:pt idx="18">
                  <c:v>1372</c:v>
                </c:pt>
                <c:pt idx="19">
                  <c:v>1366</c:v>
                </c:pt>
                <c:pt idx="20">
                  <c:v>1354</c:v>
                </c:pt>
                <c:pt idx="21">
                  <c:v>542</c:v>
                </c:pt>
                <c:pt idx="22">
                  <c:v>504</c:v>
                </c:pt>
                <c:pt idx="23">
                  <c:v>209</c:v>
                </c:pt>
                <c:pt idx="24">
                  <c:v>312</c:v>
                </c:pt>
                <c:pt idx="25">
                  <c:v>285</c:v>
                </c:pt>
                <c:pt idx="26">
                  <c:v>283</c:v>
                </c:pt>
                <c:pt idx="27">
                  <c:v>559</c:v>
                </c:pt>
                <c:pt idx="28">
                  <c:v>337</c:v>
                </c:pt>
                <c:pt idx="29">
                  <c:v>159</c:v>
                </c:pt>
                <c:pt idx="30">
                  <c:v>148</c:v>
                </c:pt>
                <c:pt idx="31">
                  <c:v>155</c:v>
                </c:pt>
                <c:pt idx="32">
                  <c:v>118</c:v>
                </c:pt>
                <c:pt idx="33">
                  <c:v>138</c:v>
                </c:pt>
                <c:pt idx="34">
                  <c:v>204</c:v>
                </c:pt>
                <c:pt idx="35">
                  <c:v>156</c:v>
                </c:pt>
                <c:pt idx="36">
                  <c:v>111</c:v>
                </c:pt>
                <c:pt idx="37">
                  <c:v>128</c:v>
                </c:pt>
                <c:pt idx="38">
                  <c:v>99</c:v>
                </c:pt>
                <c:pt idx="39">
                  <c:v>69</c:v>
                </c:pt>
                <c:pt idx="40">
                  <c:v>70</c:v>
                </c:pt>
                <c:pt idx="41">
                  <c:v>67</c:v>
                </c:pt>
                <c:pt idx="42">
                  <c:v>50</c:v>
                </c:pt>
                <c:pt idx="43">
                  <c:v>50</c:v>
                </c:pt>
                <c:pt idx="44">
                  <c:v>46</c:v>
                </c:pt>
                <c:pt idx="45">
                  <c:v>58</c:v>
                </c:pt>
                <c:pt idx="46">
                  <c:v>48</c:v>
                </c:pt>
                <c:pt idx="47">
                  <c:v>51</c:v>
                </c:pt>
                <c:pt idx="48">
                  <c:v>55</c:v>
                </c:pt>
                <c:pt idx="49">
                  <c:v>47</c:v>
                </c:pt>
                <c:pt idx="50">
                  <c:v>42</c:v>
                </c:pt>
                <c:pt idx="51">
                  <c:v>52</c:v>
                </c:pt>
                <c:pt idx="52">
                  <c:v>37</c:v>
                </c:pt>
                <c:pt idx="53">
                  <c:v>53</c:v>
                </c:pt>
                <c:pt idx="54">
                  <c:v>37</c:v>
                </c:pt>
                <c:pt idx="55">
                  <c:v>36</c:v>
                </c:pt>
                <c:pt idx="56">
                  <c:v>37</c:v>
                </c:pt>
                <c:pt idx="57">
                  <c:v>40</c:v>
                </c:pt>
                <c:pt idx="58">
                  <c:v>41</c:v>
                </c:pt>
                <c:pt idx="59">
                  <c:v>26</c:v>
                </c:pt>
                <c:pt idx="60">
                  <c:v>31</c:v>
                </c:pt>
                <c:pt idx="61">
                  <c:v>18</c:v>
                </c:pt>
                <c:pt idx="62">
                  <c:v>35</c:v>
                </c:pt>
                <c:pt idx="63">
                  <c:v>29</c:v>
                </c:pt>
                <c:pt idx="64">
                  <c:v>28</c:v>
                </c:pt>
                <c:pt idx="65">
                  <c:v>35</c:v>
                </c:pt>
                <c:pt idx="66">
                  <c:v>22</c:v>
                </c:pt>
                <c:pt idx="67">
                  <c:v>19</c:v>
                </c:pt>
                <c:pt idx="68">
                  <c:v>30</c:v>
                </c:pt>
                <c:pt idx="69">
                  <c:v>29</c:v>
                </c:pt>
                <c:pt idx="70">
                  <c:v>25</c:v>
                </c:pt>
                <c:pt idx="71">
                  <c:v>14</c:v>
                </c:pt>
                <c:pt idx="72">
                  <c:v>24</c:v>
                </c:pt>
                <c:pt idx="73">
                  <c:v>18</c:v>
                </c:pt>
                <c:pt idx="74">
                  <c:v>12</c:v>
                </c:pt>
                <c:pt idx="75">
                  <c:v>13</c:v>
                </c:pt>
                <c:pt idx="76">
                  <c:v>24</c:v>
                </c:pt>
                <c:pt idx="77">
                  <c:v>18</c:v>
                </c:pt>
                <c:pt idx="78">
                  <c:v>22</c:v>
                </c:pt>
                <c:pt idx="79">
                  <c:v>14</c:v>
                </c:pt>
                <c:pt idx="80">
                  <c:v>19</c:v>
                </c:pt>
                <c:pt idx="81">
                  <c:v>10</c:v>
                </c:pt>
                <c:pt idx="82">
                  <c:v>16</c:v>
                </c:pt>
                <c:pt idx="83">
                  <c:v>28</c:v>
                </c:pt>
                <c:pt idx="84">
                  <c:v>12</c:v>
                </c:pt>
                <c:pt idx="85">
                  <c:v>16</c:v>
                </c:pt>
                <c:pt idx="86">
                  <c:v>19</c:v>
                </c:pt>
                <c:pt idx="87">
                  <c:v>14</c:v>
                </c:pt>
                <c:pt idx="88">
                  <c:v>22</c:v>
                </c:pt>
                <c:pt idx="89">
                  <c:v>18</c:v>
                </c:pt>
                <c:pt idx="90">
                  <c:v>10</c:v>
                </c:pt>
                <c:pt idx="91">
                  <c:v>13</c:v>
                </c:pt>
                <c:pt idx="92">
                  <c:v>12</c:v>
                </c:pt>
                <c:pt idx="93">
                  <c:v>7</c:v>
                </c:pt>
                <c:pt idx="94">
                  <c:v>11</c:v>
                </c:pt>
                <c:pt idx="95">
                  <c:v>10</c:v>
                </c:pt>
                <c:pt idx="96">
                  <c:v>4</c:v>
                </c:pt>
                <c:pt idx="97">
                  <c:v>10</c:v>
                </c:pt>
                <c:pt idx="98">
                  <c:v>11</c:v>
                </c:pt>
                <c:pt idx="99">
                  <c:v>8</c:v>
                </c:pt>
                <c:pt idx="100">
                  <c:v>11</c:v>
                </c:pt>
                <c:pt idx="101">
                  <c:v>7</c:v>
                </c:pt>
                <c:pt idx="102">
                  <c:v>4</c:v>
                </c:pt>
                <c:pt idx="103">
                  <c:v>3</c:v>
                </c:pt>
                <c:pt idx="104">
                  <c:v>4</c:v>
                </c:pt>
                <c:pt idx="105">
                  <c:v>5</c:v>
                </c:pt>
                <c:pt idx="106">
                  <c:v>2</c:v>
                </c:pt>
                <c:pt idx="107">
                  <c:v>3</c:v>
                </c:pt>
                <c:pt idx="108">
                  <c:v>1</c:v>
                </c:pt>
                <c:pt idx="109">
                  <c:v>4</c:v>
                </c:pt>
                <c:pt idx="110">
                  <c:v>2</c:v>
                </c:pt>
                <c:pt idx="111">
                  <c:v>2</c:v>
                </c:pt>
                <c:pt idx="112">
                  <c:v>3</c:v>
                </c:pt>
                <c:pt idx="113">
                  <c:v>1</c:v>
                </c:pt>
                <c:pt idx="114">
                  <c:v>4</c:v>
                </c:pt>
                <c:pt idx="115">
                  <c:v>1</c:v>
                </c:pt>
                <c:pt idx="116">
                  <c:v>4</c:v>
                </c:pt>
                <c:pt idx="117">
                  <c:v>2</c:v>
                </c:pt>
                <c:pt idx="118">
                  <c:v>2</c:v>
                </c:pt>
                <c:pt idx="119">
                  <c:v>1</c:v>
                </c:pt>
                <c:pt idx="120">
                  <c:v>1</c:v>
                </c:pt>
                <c:pt idx="121">
                  <c:v>1</c:v>
                </c:pt>
                <c:pt idx="122">
                  <c:v>2</c:v>
                </c:pt>
                <c:pt idx="123">
                  <c:v>2</c:v>
                </c:pt>
                <c:pt idx="124">
                  <c:v>1</c:v>
                </c:pt>
                <c:pt idx="125">
                  <c:v>3</c:v>
                </c:pt>
                <c:pt idx="126">
                  <c:v>2</c:v>
                </c:pt>
                <c:pt idx="127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51C-42AC-961B-AEF8A6E1E0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3930960"/>
        <c:axId val="133923472"/>
      </c:lineChart>
      <c:catAx>
        <c:axId val="1339309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0"/>
                  <a:t>Year</a:t>
                </a:r>
              </a:p>
            </c:rich>
          </c:tx>
          <c:layout>
            <c:manualLayout>
              <c:xMode val="edge"/>
              <c:yMode val="edge"/>
              <c:x val="0.47227057008498818"/>
              <c:y val="0.9534530013005487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923472"/>
        <c:crosses val="autoZero"/>
        <c:auto val="1"/>
        <c:lblAlgn val="ctr"/>
        <c:lblOffset val="100"/>
        <c:noMultiLvlLbl val="0"/>
      </c:catAx>
      <c:valAx>
        <c:axId val="133923472"/>
        <c:scaling>
          <c:orientation val="minMax"/>
          <c:max val="14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Burials</a:t>
                </a:r>
              </a:p>
            </c:rich>
          </c:tx>
          <c:layout>
            <c:manualLayout>
              <c:xMode val="edge"/>
              <c:yMode val="edge"/>
              <c:x val="1.5948300079063928E-2"/>
              <c:y val="0.441176778653538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930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[Historic_Nashville_City_Cemetery_Interments__1846-1979_RG.xlsx]Top_10_Causes!PivotTable8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Top 10 - Causes</a:t>
            </a:r>
            <a:r>
              <a:rPr lang="en-US" b="1" baseline="0" dirty="0"/>
              <a:t> of Death</a:t>
            </a:r>
            <a:endParaRPr lang="en-US" b="1" dirty="0"/>
          </a:p>
        </c:rich>
      </c:tx>
      <c:layout>
        <c:manualLayout>
          <c:xMode val="edge"/>
          <c:yMode val="edge"/>
          <c:x val="0.26335020053731839"/>
          <c:y val="3.26307686874329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Top_10_Causes!$B$3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Top_10_Causes!$A$4:$A$14</c:f>
              <c:strCache>
                <c:ptCount val="10"/>
                <c:pt idx="0">
                  <c:v>Cholera</c:v>
                </c:pt>
                <c:pt idx="1">
                  <c:v>Cold</c:v>
                </c:pt>
                <c:pt idx="2">
                  <c:v>Complication</c:v>
                </c:pt>
                <c:pt idx="3">
                  <c:v>Consumption</c:v>
                </c:pt>
                <c:pt idx="4">
                  <c:v>Flux</c:v>
                </c:pt>
                <c:pt idx="5">
                  <c:v>Old Age</c:v>
                </c:pt>
                <c:pt idx="6">
                  <c:v>Pneumonia</c:v>
                </c:pt>
                <c:pt idx="7">
                  <c:v>Still Born</c:v>
                </c:pt>
                <c:pt idx="8">
                  <c:v>Teething</c:v>
                </c:pt>
                <c:pt idx="9">
                  <c:v>Unknown</c:v>
                </c:pt>
              </c:strCache>
            </c:strRef>
          </c:cat>
          <c:val>
            <c:numRef>
              <c:f>Top_10_Causes!$B$4:$B$14</c:f>
              <c:numCache>
                <c:formatCode>General</c:formatCode>
                <c:ptCount val="10"/>
                <c:pt idx="0">
                  <c:v>1244</c:v>
                </c:pt>
                <c:pt idx="1">
                  <c:v>421</c:v>
                </c:pt>
                <c:pt idx="2">
                  <c:v>447</c:v>
                </c:pt>
                <c:pt idx="3">
                  <c:v>1769</c:v>
                </c:pt>
                <c:pt idx="4">
                  <c:v>469</c:v>
                </c:pt>
                <c:pt idx="5">
                  <c:v>610</c:v>
                </c:pt>
                <c:pt idx="6">
                  <c:v>516</c:v>
                </c:pt>
                <c:pt idx="7">
                  <c:v>852</c:v>
                </c:pt>
                <c:pt idx="8">
                  <c:v>412</c:v>
                </c:pt>
                <c:pt idx="9">
                  <c:v>1907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1B-4B0E-AD6B-B728A43CF6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01717375"/>
        <c:axId val="1601721535"/>
      </c:barChart>
      <c:catAx>
        <c:axId val="160171737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Cause</a:t>
                </a:r>
                <a:r>
                  <a:rPr lang="en-US" baseline="0" dirty="0"/>
                  <a:t> of Death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43704530408996156"/>
              <c:y val="0.9387168133034197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1721535"/>
        <c:crosses val="autoZero"/>
        <c:auto val="1"/>
        <c:lblAlgn val="ctr"/>
        <c:lblOffset val="100"/>
        <c:noMultiLvlLbl val="0"/>
      </c:catAx>
      <c:valAx>
        <c:axId val="1601721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Number of Deaths</a:t>
                </a:r>
              </a:p>
            </c:rich>
          </c:tx>
          <c:layout>
            <c:manualLayout>
              <c:xMode val="edge"/>
              <c:yMode val="edge"/>
              <c:x val="1.5674461917594155E-3"/>
              <c:y val="0.180361981725132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17173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[Historic_Nashville_City_Cemetery_Interments__1846-1979_RG.xlsx]Age_Range_By Time_Period!PivotTable9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Aged 0-18 </a:t>
            </a:r>
            <a:r>
              <a:rPr lang="en-US" b="1" baseline="0" dirty="0"/>
              <a:t>Deaths </a:t>
            </a:r>
          </a:p>
          <a:p>
            <a:pPr>
              <a:defRPr/>
            </a:pPr>
            <a:r>
              <a:rPr lang="en-US" b="1" baseline="0" dirty="0"/>
              <a:t>by Time Period</a:t>
            </a:r>
          </a:p>
        </c:rich>
      </c:tx>
      <c:layout>
        <c:manualLayout>
          <c:xMode val="edge"/>
          <c:yMode val="edge"/>
          <c:x val="0.52247387877133689"/>
          <c:y val="8.5524241072271971E-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7.6399332207975013E-2"/>
              <c:y val="-7.8260128825586681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5.6366946081773596E-2"/>
              <c:y val="6.760611213996353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6.764040402929597E-2"/>
              <c:y val="-8.354720667268006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5.0165650616672303E-2"/>
              <c:y val="9.782164674476652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22042755597466293"/>
              <c:y val="-1.064448940945178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5.0165650616672303E-2"/>
              <c:y val="9.782164674476652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5.6366946081773596E-2"/>
              <c:y val="6.760611213996353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6.764040402929597E-2"/>
              <c:y val="-8.354720667268006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7.6399332207975013E-2"/>
              <c:y val="-7.8260128825586681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5.0165650616672303E-2"/>
              <c:y val="9.782164674476652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5.6366946081773596E-2"/>
              <c:y val="6.760611213996353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6.764040402929597E-2"/>
              <c:y val="-8.354720667268006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7.6399332207975013E-2"/>
              <c:y val="-7.8260128825586681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'Age_Range_By Time_Period'!$B$5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657-41DF-85AE-83DCF214633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657-41DF-85AE-83DCF214633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657-41DF-85AE-83DCF214633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657-41DF-85AE-83DCF214633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657-41DF-85AE-83DCF2146335}"/>
              </c:ext>
            </c:extLst>
          </c:dPt>
          <c:dLbls>
            <c:dLbl>
              <c:idx val="0"/>
              <c:layout>
                <c:manualLayout>
                  <c:x val="0.11390608729455591"/>
                  <c:y val="-4.1042421755271397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657-41DF-85AE-83DCF2146335}"/>
                </c:ext>
              </c:extLst>
            </c:dLbl>
            <c:dLbl>
              <c:idx val="1"/>
              <c:layout>
                <c:manualLayout>
                  <c:x val="-9.8377732082660513E-2"/>
                  <c:y val="2.1888344981771855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657-41DF-85AE-83DCF2146335}"/>
                </c:ext>
              </c:extLst>
            </c:dLbl>
            <c:dLbl>
              <c:idx val="2"/>
              <c:layout>
                <c:manualLayout>
                  <c:x val="-6.764040402929597E-2"/>
                  <c:y val="-8.3547206672680063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657-41DF-85AE-83DCF2146335}"/>
                </c:ext>
              </c:extLst>
            </c:dLbl>
            <c:dLbl>
              <c:idx val="3"/>
              <c:layout>
                <c:manualLayout>
                  <c:x val="7.6399332207975013E-2"/>
                  <c:y val="-7.8260128825586681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657-41DF-85AE-83DCF2146335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'Age_Range_By Time_Period'!$A$6:$A$10</c:f>
              <c:strCache>
                <c:ptCount val="4"/>
                <c:pt idx="0">
                  <c:v>Before 1880</c:v>
                </c:pt>
                <c:pt idx="1">
                  <c:v>1881-1900</c:v>
                </c:pt>
                <c:pt idx="2">
                  <c:v>1900-1920</c:v>
                </c:pt>
                <c:pt idx="3">
                  <c:v>After 1920</c:v>
                </c:pt>
              </c:strCache>
            </c:strRef>
          </c:cat>
          <c:val>
            <c:numRef>
              <c:f>'Age_Range_By Time_Period'!$B$6:$B$10</c:f>
              <c:numCache>
                <c:formatCode>General</c:formatCode>
                <c:ptCount val="4"/>
                <c:pt idx="0">
                  <c:v>2425</c:v>
                </c:pt>
                <c:pt idx="1">
                  <c:v>146</c:v>
                </c:pt>
                <c:pt idx="2">
                  <c:v>24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657-41DF-85AE-83DCF2146335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658065467666032"/>
          <c:y val="0.43897964118129507"/>
          <c:w val="0.20650185179649513"/>
          <c:h val="0.261334939958721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15ACB8-5564-4DF4-8C50-7EE9E2F07615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D527C1-30CA-4BC6-8489-A5732AC684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932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527C1-30CA-4BC6-8489-A5732AC684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809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527C1-30CA-4BC6-8489-A5732AC684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986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527C1-30CA-4BC6-8489-A5732AC684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424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527C1-30CA-4BC6-8489-A5732AC684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66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D527C1-30CA-4BC6-8489-A5732AC684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284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80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97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60547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328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4702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9465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60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45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825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25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942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153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08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886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92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222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1C1AB-F0A0-4F02-89AB-2476452F053D}" type="datetimeFigureOut">
              <a:rPr lang="en-US" smtClean="0"/>
              <a:t>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A997A1C-5B35-4163-AFB2-044BB16138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491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Venn diagram&#10;&#10;Description automatically generated with medium confidence">
            <a:extLst>
              <a:ext uri="{FF2B5EF4-FFF2-40B4-BE49-F238E27FC236}">
                <a16:creationId xmlns:a16="http://schemas.microsoft.com/office/drawing/2014/main" id="{B28DAC30-6BB1-47E9-A08A-51D5968F90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3575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046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007A6-BA91-4115-806F-CBAB97B49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973" y="184741"/>
            <a:ext cx="8596668" cy="783850"/>
          </a:xfrm>
        </p:spPr>
        <p:txBody>
          <a:bodyPr>
            <a:normAutofit fontScale="90000"/>
          </a:bodyPr>
          <a:lstStyle/>
          <a:p>
            <a:r>
              <a:rPr lang="en-US" dirty="0"/>
              <a:t>Data Tells a Story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F808CB4-BDCB-4522-9D9F-947B738BA1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0166245"/>
              </p:ext>
            </p:extLst>
          </p:nvPr>
        </p:nvGraphicFramePr>
        <p:xfrm>
          <a:off x="467476" y="1169629"/>
          <a:ext cx="5522263" cy="25630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7ECF851-2A7E-4065-9208-320C271A55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3890237"/>
              </p:ext>
            </p:extLst>
          </p:nvPr>
        </p:nvGraphicFramePr>
        <p:xfrm>
          <a:off x="772973" y="3933758"/>
          <a:ext cx="5216766" cy="24917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8D811E1-0379-4885-830D-9FC172D85F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5280477"/>
              </p:ext>
            </p:extLst>
          </p:nvPr>
        </p:nvGraphicFramePr>
        <p:xfrm>
          <a:off x="6101657" y="1136073"/>
          <a:ext cx="3975215" cy="41286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98653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5AFB369-4673-4727-A7CD-D86AFE0AE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50709826-4D6B-4A97-8DB3-5DA166626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7263F58-6EE6-45B3-9BF2-C0BD5D30A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197CE03-EB81-4718-BEA1-C2D488961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A3451629-72D6-4E33-A99A-40FAF7445D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E04F0FD4-BCD5-4435-A6B5-A2E69303B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DE110F09-1C81-4E73-B5E9-D857CD879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273A9C01-06BD-4E8E-8BBF-2E2A9ECF4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B206C9B2-27BE-4B6F-A4D0-485FBBEB5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2E7D673E-0C5C-4F2B-B46E-3E9286B9E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F0F78B34-9B26-4CA9-B8F0-B9638730F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 descr="A picture containing person, microphone&#10;&#10;Description automatically generated">
            <a:extLst>
              <a:ext uri="{FF2B5EF4-FFF2-40B4-BE49-F238E27FC236}">
                <a16:creationId xmlns:a16="http://schemas.microsoft.com/office/drawing/2014/main" id="{4D036834-127A-4816-8992-A181682BE0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4" r="7476" b="34484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A12757-2682-4660-BF61-95A38FB72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951" y="3424766"/>
            <a:ext cx="2785644" cy="150076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br>
              <a:rPr lang="en-US" sz="4800" dirty="0"/>
            </a:br>
            <a:r>
              <a:rPr lang="en-US" sz="4800" dirty="0"/>
              <a:t>Famous Residents</a:t>
            </a:r>
            <a:br>
              <a:rPr lang="en-US" sz="4800" dirty="0"/>
            </a:br>
            <a:endParaRPr lang="en-US" sz="480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57780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E311-E074-48D8-A88D-F151C1B81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James K. Polk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B28F77B-CE14-44F6-9C73-0CF061483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11</a:t>
            </a:r>
            <a:r>
              <a:rPr lang="en-US" baseline="30000" dirty="0"/>
              <a:t>th</a:t>
            </a:r>
            <a:r>
              <a:rPr lang="en-US" dirty="0"/>
              <a:t> President of the U.S.A.</a:t>
            </a:r>
          </a:p>
          <a:p>
            <a:r>
              <a:rPr lang="en-US" dirty="0"/>
              <a:t>Buried NCC in 1849.</a:t>
            </a:r>
          </a:p>
          <a:p>
            <a:pPr lvl="1"/>
            <a:r>
              <a:rPr lang="en-US" dirty="0"/>
              <a:t>Likely died of Cholera.</a:t>
            </a:r>
          </a:p>
          <a:p>
            <a:r>
              <a:rPr lang="en-US" dirty="0"/>
              <a:t>Moved to Polk estate in 1850.</a:t>
            </a:r>
          </a:p>
          <a:p>
            <a:r>
              <a:rPr lang="en-US" dirty="0"/>
              <a:t>Moved once again to current resting place in 1893.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Content Placeholder 6" descr="A picture containing outdoor, grass, tree, building&#10;&#10;Description automatically generated">
            <a:extLst>
              <a:ext uri="{FF2B5EF4-FFF2-40B4-BE49-F238E27FC236}">
                <a16:creationId xmlns:a16="http://schemas.microsoft.com/office/drawing/2014/main" id="{6E417988-E1A1-446D-B44A-F3103F7ABF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4" r="22686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465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F5F12-33FB-4D20-923F-00E1DB938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Community Engagement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2C14CE6-796F-4260-B98F-59BF27AB6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US" dirty="0"/>
              <a:t>QR codes:</a:t>
            </a:r>
          </a:p>
          <a:p>
            <a:pPr lvl="1"/>
            <a:r>
              <a:rPr lang="en-US" dirty="0"/>
              <a:t>Simple</a:t>
            </a:r>
          </a:p>
          <a:p>
            <a:pPr lvl="1"/>
            <a:r>
              <a:rPr lang="en-US" dirty="0"/>
              <a:t>Cost effective</a:t>
            </a:r>
          </a:p>
          <a:p>
            <a:pPr lvl="1"/>
            <a:r>
              <a:rPr lang="en-US" dirty="0"/>
              <a:t>Accessible </a:t>
            </a:r>
          </a:p>
          <a:p>
            <a:pPr lvl="1"/>
            <a:r>
              <a:rPr lang="en-US" dirty="0"/>
              <a:t>Informative</a:t>
            </a:r>
          </a:p>
        </p:txBody>
      </p:sp>
      <p:pic>
        <p:nvPicPr>
          <p:cNvPr id="5" name="Content Placeholder 4" descr="Qr code&#10;&#10;Description automatically generated">
            <a:extLst>
              <a:ext uri="{FF2B5EF4-FFF2-40B4-BE49-F238E27FC236}">
                <a16:creationId xmlns:a16="http://schemas.microsoft.com/office/drawing/2014/main" id="{7F21DFF4-17A2-4E4A-AA09-948C152EB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822" y="1118575"/>
            <a:ext cx="4434937" cy="443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162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C5CE49-1BAA-41C7-9798-FDD580FBAC1B}"/>
              </a:ext>
            </a:extLst>
          </p:cNvPr>
          <p:cNvSpPr/>
          <p:nvPr/>
        </p:nvSpPr>
        <p:spPr>
          <a:xfrm>
            <a:off x="889233" y="2505670"/>
            <a:ext cx="925254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22196200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248</TotalTime>
  <Words>103</Words>
  <Application>Microsoft Office PowerPoint</Application>
  <PresentationFormat>Widescreen</PresentationFormat>
  <Paragraphs>32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Trebuchet MS</vt:lpstr>
      <vt:lpstr>Wingdings 3</vt:lpstr>
      <vt:lpstr>Facet</vt:lpstr>
      <vt:lpstr>PowerPoint Presentation</vt:lpstr>
      <vt:lpstr>Data Tells a Story </vt:lpstr>
      <vt:lpstr> Famous Residents </vt:lpstr>
      <vt:lpstr>James K. Polk</vt:lpstr>
      <vt:lpstr>Community Engagement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Grant</dc:creator>
  <cp:lastModifiedBy>Ryan Grant</cp:lastModifiedBy>
  <cp:revision>17</cp:revision>
  <dcterms:created xsi:type="dcterms:W3CDTF">2021-02-06T14:29:39Z</dcterms:created>
  <dcterms:modified xsi:type="dcterms:W3CDTF">2021-02-06T18:44:22Z</dcterms:modified>
</cp:coreProperties>
</file>

<file path=docProps/thumbnail.jpeg>
</file>